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7" r:id="rId5"/>
    <p:sldMasterId id="214748365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y="6858000" cx="9144000"/>
  <p:notesSz cx="67976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3126">
          <p15:clr>
            <a:srgbClr val="000000"/>
          </p15:clr>
        </p15:guide>
        <p15:guide id="2" pos="2141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2A4C589-A44B-43EF-B790-91EBF1E33274}">
  <a:tblStyle styleId="{B2A4C589-A44B-43EF-B790-91EBF1E3327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3126" orient="horz"/>
        <p:guide pos="2141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49687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17575" y="744537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:notes"/>
          <p:cNvSpPr/>
          <p:nvPr>
            <p:ph idx="2" type="sldImg"/>
          </p:nvPr>
        </p:nvSpPr>
        <p:spPr>
          <a:xfrm>
            <a:off x="917575" y="744537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0:notes"/>
          <p:cNvSpPr/>
          <p:nvPr>
            <p:ph idx="2" type="sldImg"/>
          </p:nvPr>
        </p:nvSpPr>
        <p:spPr>
          <a:xfrm>
            <a:off x="917575" y="744537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5a26218f3c_0_12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5a26218f3c_0_12:notes"/>
          <p:cNvSpPr txBox="1"/>
          <p:nvPr>
            <p:ph idx="1" type="body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35a26218f3c_0_12:notes"/>
          <p:cNvSpPr txBox="1"/>
          <p:nvPr>
            <p:ph idx="12" type="sldNum"/>
          </p:nvPr>
        </p:nvSpPr>
        <p:spPr>
          <a:xfrm>
            <a:off x="3849687" y="9428162"/>
            <a:ext cx="2946300" cy="496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a26218f3c_0_89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a26218f3c_0_89:notes"/>
          <p:cNvSpPr txBox="1"/>
          <p:nvPr>
            <p:ph idx="1" type="body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35a26218f3c_0_89:notes"/>
          <p:cNvSpPr txBox="1"/>
          <p:nvPr>
            <p:ph idx="12" type="sldNum"/>
          </p:nvPr>
        </p:nvSpPr>
        <p:spPr>
          <a:xfrm>
            <a:off x="3849687" y="9428162"/>
            <a:ext cx="2946300" cy="496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5a26218f3c_0_42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5a26218f3c_0_42:notes"/>
          <p:cNvSpPr txBox="1"/>
          <p:nvPr>
            <p:ph idx="1" type="body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35a26218f3c_0_42:notes"/>
          <p:cNvSpPr txBox="1"/>
          <p:nvPr>
            <p:ph idx="12" type="sldNum"/>
          </p:nvPr>
        </p:nvSpPr>
        <p:spPr>
          <a:xfrm>
            <a:off x="3849687" y="9428162"/>
            <a:ext cx="2946300" cy="496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a26218f3c_0_18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a26218f3c_0_18:notes"/>
          <p:cNvSpPr txBox="1"/>
          <p:nvPr>
            <p:ph idx="1" type="body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35a26218f3c_0_18:notes"/>
          <p:cNvSpPr txBox="1"/>
          <p:nvPr>
            <p:ph idx="12" type="sldNum"/>
          </p:nvPr>
        </p:nvSpPr>
        <p:spPr>
          <a:xfrm>
            <a:off x="3849687" y="9428162"/>
            <a:ext cx="2946300" cy="496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5a26218f3c_0_96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5a26218f3c_0_96:notes"/>
          <p:cNvSpPr txBox="1"/>
          <p:nvPr>
            <p:ph idx="1" type="body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35a26218f3c_0_96:notes"/>
          <p:cNvSpPr txBox="1"/>
          <p:nvPr>
            <p:ph idx="12" type="sldNum"/>
          </p:nvPr>
        </p:nvSpPr>
        <p:spPr>
          <a:xfrm>
            <a:off x="3849687" y="9428162"/>
            <a:ext cx="2946300" cy="496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2:notes"/>
          <p:cNvSpPr/>
          <p:nvPr>
            <p:ph idx="2" type="sldImg"/>
          </p:nvPr>
        </p:nvSpPr>
        <p:spPr>
          <a:xfrm>
            <a:off x="917575" y="744537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5a26218f3c_0_69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5a26218f3c_0_69:notes"/>
          <p:cNvSpPr txBox="1"/>
          <p:nvPr>
            <p:ph idx="1" type="body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g35a26218f3c_0_69:notes"/>
          <p:cNvSpPr txBox="1"/>
          <p:nvPr>
            <p:ph idx="12" type="sldNum"/>
          </p:nvPr>
        </p:nvSpPr>
        <p:spPr>
          <a:xfrm>
            <a:off x="3849687" y="9428162"/>
            <a:ext cx="2946300" cy="496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5a26218f3c_0_63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5a26218f3c_0_63:notes"/>
          <p:cNvSpPr txBox="1"/>
          <p:nvPr>
            <p:ph idx="1" type="body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35a26218f3c_0_63:notes"/>
          <p:cNvSpPr txBox="1"/>
          <p:nvPr>
            <p:ph idx="12" type="sldNum"/>
          </p:nvPr>
        </p:nvSpPr>
        <p:spPr>
          <a:xfrm>
            <a:off x="3849687" y="9428162"/>
            <a:ext cx="2946300" cy="496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5a26218f3c_0_80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5a26218f3c_0_80:notes"/>
          <p:cNvSpPr txBox="1"/>
          <p:nvPr>
            <p:ph idx="1" type="body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35a26218f3c_0_80:notes"/>
          <p:cNvSpPr txBox="1"/>
          <p:nvPr>
            <p:ph idx="12" type="sldNum"/>
          </p:nvPr>
        </p:nvSpPr>
        <p:spPr>
          <a:xfrm>
            <a:off x="3849687" y="9428162"/>
            <a:ext cx="2946300" cy="496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:notes"/>
          <p:cNvSpPr/>
          <p:nvPr>
            <p:ph idx="2" type="sldImg"/>
          </p:nvPr>
        </p:nvSpPr>
        <p:spPr>
          <a:xfrm>
            <a:off x="917575" y="744537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a26218f3c_0_0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a26218f3c_0_0:notes"/>
          <p:cNvSpPr txBox="1"/>
          <p:nvPr>
            <p:ph idx="1" type="body"/>
          </p:nvPr>
        </p:nvSpPr>
        <p:spPr>
          <a:xfrm>
            <a:off x="679450" y="4714875"/>
            <a:ext cx="5438700" cy="446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g35a26218f3c_0_0:notes"/>
          <p:cNvSpPr txBox="1"/>
          <p:nvPr>
            <p:ph idx="12" type="sldNum"/>
          </p:nvPr>
        </p:nvSpPr>
        <p:spPr>
          <a:xfrm>
            <a:off x="3849687" y="9428162"/>
            <a:ext cx="2946300" cy="496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4:notes"/>
          <p:cNvSpPr/>
          <p:nvPr>
            <p:ph idx="2" type="sldImg"/>
          </p:nvPr>
        </p:nvSpPr>
        <p:spPr>
          <a:xfrm>
            <a:off x="917575" y="744537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/>
          <p:nvPr>
            <p:ph idx="2" type="sldImg"/>
          </p:nvPr>
        </p:nvSpPr>
        <p:spPr>
          <a:xfrm>
            <a:off x="917575" y="744537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28" name="Google Shape;128;p5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5:notes"/>
          <p:cNvSpPr txBox="1"/>
          <p:nvPr/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6:notes"/>
          <p:cNvSpPr/>
          <p:nvPr>
            <p:ph idx="2" type="sldImg"/>
          </p:nvPr>
        </p:nvSpPr>
        <p:spPr>
          <a:xfrm>
            <a:off x="917575" y="744537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7:notes"/>
          <p:cNvSpPr/>
          <p:nvPr>
            <p:ph idx="2" type="sldImg"/>
          </p:nvPr>
        </p:nvSpPr>
        <p:spPr>
          <a:xfrm>
            <a:off x="917575" y="744537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/>
          <p:nvPr>
            <p:ph idx="2" type="sldImg"/>
          </p:nvPr>
        </p:nvSpPr>
        <p:spPr>
          <a:xfrm>
            <a:off x="917575" y="744537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150" name="Google Shape;150;p8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8:notes"/>
          <p:cNvSpPr txBox="1"/>
          <p:nvPr/>
        </p:nvSpPr>
        <p:spPr>
          <a:xfrm>
            <a:off x="3849687" y="9428162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/>
          <p:nvPr>
            <p:ph idx="1" type="body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9:notes"/>
          <p:cNvSpPr/>
          <p:nvPr>
            <p:ph idx="2" type="sldImg"/>
          </p:nvPr>
        </p:nvSpPr>
        <p:spPr>
          <a:xfrm>
            <a:off x="917575" y="744537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"/>
          <p:cNvSpPr txBox="1"/>
          <p:nvPr>
            <p:ph type="ctrTitle"/>
          </p:nvPr>
        </p:nvSpPr>
        <p:spPr>
          <a:xfrm>
            <a:off x="457200" y="2401887"/>
            <a:ext cx="8458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"/>
          <p:cNvSpPr txBox="1"/>
          <p:nvPr>
            <p:ph idx="1" type="subTitle"/>
          </p:nvPr>
        </p:nvSpPr>
        <p:spPr>
          <a:xfrm>
            <a:off x="457200" y="3899938"/>
            <a:ext cx="49530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3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9" name="Google Shape;29;p2"/>
          <p:cNvSpPr txBox="1"/>
          <p:nvPr>
            <p:ph idx="10" type="dt"/>
          </p:nvPr>
        </p:nvSpPr>
        <p:spPr>
          <a:xfrm>
            <a:off x="6705600" y="4206875"/>
            <a:ext cx="9604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"/>
          <p:cNvSpPr txBox="1"/>
          <p:nvPr>
            <p:ph idx="11" type="ftr"/>
          </p:nvPr>
        </p:nvSpPr>
        <p:spPr>
          <a:xfrm>
            <a:off x="5410200" y="4205287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"/>
          <p:cNvSpPr txBox="1"/>
          <p:nvPr>
            <p:ph idx="12" type="sldNum"/>
          </p:nvPr>
        </p:nvSpPr>
        <p:spPr>
          <a:xfrm>
            <a:off x="8320087" y="1587"/>
            <a:ext cx="747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b="0" i="0" sz="180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b="0" i="0" sz="180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b="0" i="0" sz="180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b="0" i="0" sz="180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b="0" i="0" sz="180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b="0" i="0" sz="180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b="0" i="0" sz="180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b="0" i="0" sz="180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b="0" i="0" sz="180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"/>
          <p:cNvSpPr txBox="1"/>
          <p:nvPr>
            <p:ph idx="1" type="body"/>
          </p:nvPr>
        </p:nvSpPr>
        <p:spPr>
          <a:xfrm>
            <a:off x="457200" y="2249487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2pPr>
            <a:lvl3pPr indent="-342900" lvl="2" marL="13716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4" name="Google Shape;54;p4"/>
          <p:cNvSpPr txBox="1"/>
          <p:nvPr>
            <p:ph idx="10" type="dt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1" type="ftr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"/>
          <p:cNvSpPr txBox="1"/>
          <p:nvPr>
            <p:ph idx="12" type="sldNum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části" type="secHead">
  <p:cSld name="SECTION_HEADER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"/>
          <p:cNvSpPr txBox="1"/>
          <p:nvPr>
            <p:ph type="title"/>
          </p:nvPr>
        </p:nvSpPr>
        <p:spPr>
          <a:xfrm>
            <a:off x="722313" y="19812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Trebuchet MS"/>
              <a:buNone/>
              <a:defRPr b="1" sz="4300" cap="none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5"/>
          <p:cNvSpPr txBox="1"/>
          <p:nvPr>
            <p:ph idx="1" type="body"/>
          </p:nvPr>
        </p:nvSpPr>
        <p:spPr>
          <a:xfrm>
            <a:off x="722313" y="3367088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SzPts val="2100"/>
              <a:buNone/>
              <a:defRPr b="0" sz="21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0" name="Google Shape;60;p5"/>
          <p:cNvSpPr txBox="1"/>
          <p:nvPr>
            <p:ph idx="10" type="dt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5"/>
          <p:cNvSpPr txBox="1"/>
          <p:nvPr>
            <p:ph idx="11" type="ftr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12" type="sldNum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"/>
          <p:cNvSpPr txBox="1"/>
          <p:nvPr>
            <p:ph type="title"/>
          </p:nvPr>
        </p:nvSpPr>
        <p:spPr>
          <a:xfrm rot="5400000">
            <a:off x="4991100" y="2933700"/>
            <a:ext cx="5486400" cy="19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6"/>
          <p:cNvSpPr txBox="1"/>
          <p:nvPr>
            <p:ph idx="1" type="body"/>
          </p:nvPr>
        </p:nvSpPr>
        <p:spPr>
          <a:xfrm rot="5400000">
            <a:off x="838200" y="762000"/>
            <a:ext cx="5486400" cy="6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2pPr>
            <a:lvl3pPr indent="-342900" lvl="2" marL="13716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66" name="Google Shape;66;p6"/>
          <p:cNvSpPr txBox="1"/>
          <p:nvPr>
            <p:ph idx="10" type="dt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6"/>
          <p:cNvSpPr txBox="1"/>
          <p:nvPr>
            <p:ph idx="11" type="ftr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6"/>
          <p:cNvSpPr txBox="1"/>
          <p:nvPr>
            <p:ph idx="12" type="sldNum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1" type="body"/>
          </p:nvPr>
        </p:nvSpPr>
        <p:spPr>
          <a:xfrm rot="5400000">
            <a:off x="2409825" y="296862"/>
            <a:ext cx="432435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2pPr>
            <a:lvl3pPr indent="-342900" lvl="2" marL="13716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2" name="Google Shape;72;p7"/>
          <p:cNvSpPr txBox="1"/>
          <p:nvPr>
            <p:ph idx="10" type="dt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7"/>
          <p:cNvSpPr txBox="1"/>
          <p:nvPr>
            <p:ph idx="11" type="ftr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7"/>
          <p:cNvSpPr txBox="1"/>
          <p:nvPr>
            <p:ph idx="12" type="sldNum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"/>
          <p:cNvSpPr txBox="1"/>
          <p:nvPr>
            <p:ph type="title"/>
          </p:nvPr>
        </p:nvSpPr>
        <p:spPr>
          <a:xfrm rot="-5400000">
            <a:off x="3393017" y="3156577"/>
            <a:ext cx="4681637" cy="586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Trebuchet MS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8"/>
          <p:cNvSpPr/>
          <p:nvPr>
            <p:ph idx="2" type="pic"/>
          </p:nvPr>
        </p:nvSpPr>
        <p:spPr>
          <a:xfrm>
            <a:off x="403671" y="1143000"/>
            <a:ext cx="4572000" cy="4572000"/>
          </a:xfrm>
          <a:prstGeom prst="rect">
            <a:avLst/>
          </a:prstGeom>
          <a:solidFill>
            <a:srgbClr val="EAEAEA"/>
          </a:solidFill>
          <a:ln cap="flat" cmpd="sng" w="508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tl" dir="4800000" dist="31750">
              <a:srgbClr val="000000">
                <a:alpha val="24705"/>
              </a:srgbClr>
            </a:outerShdw>
          </a:effectLst>
        </p:spPr>
      </p:sp>
      <p:sp>
        <p:nvSpPr>
          <p:cNvPr id="78" name="Google Shape;78;p8"/>
          <p:cNvSpPr txBox="1"/>
          <p:nvPr>
            <p:ph idx="1" type="body"/>
          </p:nvPr>
        </p:nvSpPr>
        <p:spPr>
          <a:xfrm>
            <a:off x="6088443" y="3274308"/>
            <a:ext cx="2590800" cy="25164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4570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Georgia"/>
              <a:buNone/>
              <a:defRPr sz="13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200"/>
              <a:buFont typeface="Georgia"/>
              <a:buNone/>
              <a:defRPr sz="12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000"/>
              <a:buFont typeface="Georgia"/>
              <a:buNone/>
              <a:defRPr sz="10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900"/>
              <a:buFont typeface="Georgia"/>
              <a:buNone/>
              <a:defRPr sz="9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900"/>
              <a:buFont typeface="Georgia"/>
              <a:buNone/>
              <a:defRPr sz="900"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10" type="dt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8"/>
          <p:cNvSpPr txBox="1"/>
          <p:nvPr>
            <p:ph idx="11" type="ftr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8"/>
          <p:cNvSpPr txBox="1"/>
          <p:nvPr>
            <p:ph idx="12" type="sldNum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 txBox="1"/>
          <p:nvPr>
            <p:ph type="title"/>
          </p:nvPr>
        </p:nvSpPr>
        <p:spPr>
          <a:xfrm>
            <a:off x="5353496" y="1101970"/>
            <a:ext cx="3383280" cy="8778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rebuchet MS"/>
              <a:buNone/>
              <a:defRPr b="1" sz="1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9"/>
          <p:cNvSpPr txBox="1"/>
          <p:nvPr>
            <p:ph idx="1" type="body"/>
          </p:nvPr>
        </p:nvSpPr>
        <p:spPr>
          <a:xfrm>
            <a:off x="5353496" y="2010727"/>
            <a:ext cx="3383280" cy="4617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5" name="Google Shape;85;p9"/>
          <p:cNvSpPr txBox="1"/>
          <p:nvPr>
            <p:ph idx="2" type="body"/>
          </p:nvPr>
        </p:nvSpPr>
        <p:spPr>
          <a:xfrm>
            <a:off x="152400" y="776287"/>
            <a:ext cx="5102352" cy="5852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300"/>
              </a:spcBef>
              <a:spcAft>
                <a:spcPts val="0"/>
              </a:spcAft>
              <a:buSzPts val="3200"/>
              <a:buChar char="•"/>
              <a:defRPr sz="3200"/>
            </a:lvl1pPr>
            <a:lvl2pPr indent="-406400" lvl="1" marL="914400" algn="l">
              <a:spcBef>
                <a:spcPts val="300"/>
              </a:spcBef>
              <a:spcAft>
                <a:spcPts val="0"/>
              </a:spcAft>
              <a:buSzPts val="2800"/>
              <a:buChar char="▫"/>
              <a:defRPr sz="2800"/>
            </a:lvl2pPr>
            <a:lvl3pPr indent="-381000" lvl="2" marL="1371600" algn="l">
              <a:spcBef>
                <a:spcPts val="300"/>
              </a:spcBef>
              <a:spcAft>
                <a:spcPts val="0"/>
              </a:spcAft>
              <a:buSzPts val="2400"/>
              <a:buChar char="●"/>
              <a:defRPr sz="2400"/>
            </a:lvl3pPr>
            <a:lvl4pPr indent="-355600" lvl="3" marL="1828800" algn="l">
              <a:spcBef>
                <a:spcPts val="3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spcBef>
                <a:spcPts val="300"/>
              </a:spcBef>
              <a:spcAft>
                <a:spcPts val="0"/>
              </a:spcAft>
              <a:buSzPts val="2000"/>
              <a:buChar char="▫"/>
              <a:defRPr sz="2000"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6" name="Google Shape;86;p9"/>
          <p:cNvSpPr txBox="1"/>
          <p:nvPr>
            <p:ph idx="10" type="dt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9"/>
          <p:cNvSpPr txBox="1"/>
          <p:nvPr>
            <p:ph idx="11" type="ftr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9"/>
          <p:cNvSpPr txBox="1"/>
          <p:nvPr>
            <p:ph idx="12" type="sldNum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0"/>
          <p:cNvSpPr txBox="1"/>
          <p:nvPr>
            <p:ph idx="10" type="dt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0"/>
          <p:cNvSpPr txBox="1"/>
          <p:nvPr>
            <p:ph idx="11" type="ftr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0"/>
          <p:cNvSpPr txBox="1"/>
          <p:nvPr>
            <p:ph idx="12" type="sldNum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1"/>
          <p:cNvSpPr txBox="1"/>
          <p:nvPr>
            <p:ph idx="1" type="body"/>
          </p:nvPr>
        </p:nvSpPr>
        <p:spPr>
          <a:xfrm>
            <a:off x="457200" y="2249424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spcBef>
                <a:spcPts val="30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49250" lvl="1" marL="914400" algn="l">
              <a:spcBef>
                <a:spcPts val="300"/>
              </a:spcBef>
              <a:spcAft>
                <a:spcPts val="0"/>
              </a:spcAft>
              <a:buSzPts val="1900"/>
              <a:buChar char="▫"/>
              <a:defRPr sz="1900"/>
            </a:lvl2pPr>
            <a:lvl3pPr indent="-342900" lvl="2" marL="13716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42900" lvl="3" marL="18288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 sz="1800"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6" name="Google Shape;96;p11"/>
          <p:cNvSpPr txBox="1"/>
          <p:nvPr>
            <p:ph idx="2" type="body"/>
          </p:nvPr>
        </p:nvSpPr>
        <p:spPr>
          <a:xfrm>
            <a:off x="4648200" y="2249424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spcBef>
                <a:spcPts val="300"/>
              </a:spcBef>
              <a:spcAft>
                <a:spcPts val="0"/>
              </a:spcAft>
              <a:buSzPts val="2000"/>
              <a:buChar char="•"/>
              <a:defRPr sz="2000"/>
            </a:lvl1pPr>
            <a:lvl2pPr indent="-349250" lvl="1" marL="914400" algn="l">
              <a:spcBef>
                <a:spcPts val="300"/>
              </a:spcBef>
              <a:spcAft>
                <a:spcPts val="0"/>
              </a:spcAft>
              <a:buSzPts val="1900"/>
              <a:buChar char="▫"/>
              <a:defRPr sz="1900"/>
            </a:lvl2pPr>
            <a:lvl3pPr indent="-342900" lvl="2" marL="13716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42900" lvl="3" marL="1828800" algn="l"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 sz="1800"/>
            </a:lvl5pPr>
            <a:lvl6pPr indent="-342900" lvl="5" marL="27432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6pPr>
            <a:lvl7pPr indent="-342900" lvl="6" marL="3200400" algn="l">
              <a:spcBef>
                <a:spcPts val="30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spcBef>
                <a:spcPts val="3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7" name="Google Shape;97;p11"/>
          <p:cNvSpPr txBox="1"/>
          <p:nvPr>
            <p:ph idx="10" type="dt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1"/>
          <p:cNvSpPr txBox="1"/>
          <p:nvPr>
            <p:ph idx="11" type="ftr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1"/>
          <p:cNvSpPr txBox="1"/>
          <p:nvPr>
            <p:ph idx="12" type="sldNum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 flipH="1" rot="10800000">
            <a:off x="5410200" y="3810000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/>
          <p:nvPr/>
        </p:nvSpPr>
        <p:spPr>
          <a:xfrm flipH="1" rot="10800000">
            <a:off x="5410200" y="3897312"/>
            <a:ext cx="3733800" cy="192087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 txBox="1"/>
          <p:nvPr/>
        </p:nvSpPr>
        <p:spPr>
          <a:xfrm flipH="1" rot="10800000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 txBox="1"/>
          <p:nvPr/>
        </p:nvSpPr>
        <p:spPr>
          <a:xfrm flipH="1" rot="10800000">
            <a:off x="5410200" y="4164012"/>
            <a:ext cx="1965325" cy="19050"/>
          </a:xfrm>
          <a:prstGeom prst="rect">
            <a:avLst/>
          </a:prstGeom>
          <a:solidFill>
            <a:schemeClr val="accent2">
              <a:alpha val="59607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"/>
          <p:cNvSpPr txBox="1"/>
          <p:nvPr/>
        </p:nvSpPr>
        <p:spPr>
          <a:xfrm flipH="1" rot="10800000">
            <a:off x="5410200" y="4198937"/>
            <a:ext cx="1965325" cy="9525"/>
          </a:xfrm>
          <a:prstGeom prst="rect">
            <a:avLst/>
          </a:prstGeom>
          <a:solidFill>
            <a:schemeClr val="accent2">
              <a:alpha val="64705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"/>
          <p:cNvSpPr/>
          <p:nvPr/>
        </p:nvSpPr>
        <p:spPr>
          <a:xfrm>
            <a:off x="5410200" y="3962400"/>
            <a:ext cx="3063875" cy="26987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7377112" y="4060825"/>
            <a:ext cx="1600200" cy="3651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"/>
          <p:cNvSpPr txBox="1"/>
          <p:nvPr/>
        </p:nvSpPr>
        <p:spPr>
          <a:xfrm>
            <a:off x="0" y="3649662"/>
            <a:ext cx="9144000" cy="244475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"/>
          <p:cNvSpPr txBox="1"/>
          <p:nvPr/>
        </p:nvSpPr>
        <p:spPr>
          <a:xfrm>
            <a:off x="0" y="3675062"/>
            <a:ext cx="9144000" cy="141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1"/>
          <p:cNvSpPr txBox="1"/>
          <p:nvPr/>
        </p:nvSpPr>
        <p:spPr>
          <a:xfrm flipH="1" rot="10800000">
            <a:off x="6413500" y="3643312"/>
            <a:ext cx="2730500" cy="247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"/>
          <p:cNvSpPr txBox="1"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2" name="Google Shape;22;p1"/>
          <p:cNvSpPr txBox="1"/>
          <p:nvPr>
            <p:ph idx="1" type="body"/>
          </p:nvPr>
        </p:nvSpPr>
        <p:spPr>
          <a:xfrm>
            <a:off x="457200" y="2249487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Char char="•"/>
              <a:defRPr b="0" i="0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937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  <a:defRPr b="0" i="0" sz="2600" u="none" cap="none" strike="noStrik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810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683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●"/>
              <a:defRPr b="0" i="0" sz="22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556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000"/>
              <a:buFont typeface="Georgia"/>
              <a:buChar char="▫"/>
              <a:defRPr b="0" i="0" sz="2000" u="none" cap="none" strike="noStrik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4290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b="0" i="0" sz="18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3020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b="0" i="0" sz="16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b="0" i="0" sz="15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1750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b="0" i="0" sz="14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23" name="Google Shape;23;p1"/>
          <p:cNvSpPr txBox="1"/>
          <p:nvPr>
            <p:ph idx="10" type="dt"/>
          </p:nvPr>
        </p:nvSpPr>
        <p:spPr>
          <a:xfrm>
            <a:off x="6705600" y="4206875"/>
            <a:ext cx="9604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1"/>
          <p:cNvSpPr txBox="1"/>
          <p:nvPr>
            <p:ph idx="11" type="ftr"/>
          </p:nvPr>
        </p:nvSpPr>
        <p:spPr>
          <a:xfrm>
            <a:off x="5410200" y="4205287"/>
            <a:ext cx="12954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1"/>
          <p:cNvSpPr txBox="1"/>
          <p:nvPr>
            <p:ph idx="12" type="sldNum"/>
          </p:nvPr>
        </p:nvSpPr>
        <p:spPr>
          <a:xfrm>
            <a:off x="8320087" y="1587"/>
            <a:ext cx="7477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b="0" i="0" sz="180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b="0" i="0" sz="180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b="0" i="0" sz="180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b="0" i="0" sz="180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b="0" i="0" sz="180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b="0" i="0" sz="180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b="0" i="0" sz="180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b="0" i="0" sz="180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eorgia"/>
              <a:buNone/>
              <a:defRPr b="0" i="0" sz="1800" u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"/>
          <p:cNvSpPr txBox="1"/>
          <p:nvPr/>
        </p:nvSpPr>
        <p:spPr>
          <a:xfrm>
            <a:off x="0" y="366712"/>
            <a:ext cx="9144000" cy="84137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 txBox="1"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 txBox="1"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 txBox="1"/>
          <p:nvPr/>
        </p:nvSpPr>
        <p:spPr>
          <a:xfrm flipH="1" rot="10800000">
            <a:off x="5410200" y="360362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"/>
          <p:cNvSpPr txBox="1"/>
          <p:nvPr/>
        </p:nvSpPr>
        <p:spPr>
          <a:xfrm flipH="1" rot="10800000">
            <a:off x="5410200" y="439737"/>
            <a:ext cx="3733800" cy="180975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5407025" y="496887"/>
            <a:ext cx="3063875" cy="2857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7373937" y="588962"/>
            <a:ext cx="1600200" cy="3651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 txBox="1"/>
          <p:nvPr/>
        </p:nvSpPr>
        <p:spPr>
          <a:xfrm>
            <a:off x="9085262" y="-1587"/>
            <a:ext cx="57150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"/>
          <p:cNvSpPr txBox="1"/>
          <p:nvPr/>
        </p:nvSpPr>
        <p:spPr>
          <a:xfrm>
            <a:off x="9043987" y="-1587"/>
            <a:ext cx="28575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3"/>
          <p:cNvSpPr txBox="1"/>
          <p:nvPr/>
        </p:nvSpPr>
        <p:spPr>
          <a:xfrm>
            <a:off x="9024937" y="-1587"/>
            <a:ext cx="9525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3"/>
          <p:cNvSpPr txBox="1"/>
          <p:nvPr/>
        </p:nvSpPr>
        <p:spPr>
          <a:xfrm>
            <a:off x="8975725" y="-1587"/>
            <a:ext cx="26987" cy="620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3"/>
          <p:cNvSpPr txBox="1"/>
          <p:nvPr/>
        </p:nvSpPr>
        <p:spPr>
          <a:xfrm>
            <a:off x="8915400" y="0"/>
            <a:ext cx="55562" cy="5857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3"/>
          <p:cNvSpPr txBox="1"/>
          <p:nvPr/>
        </p:nvSpPr>
        <p:spPr>
          <a:xfrm>
            <a:off x="8874125" y="0"/>
            <a:ext cx="7937" cy="5857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3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7" name="Google Shape;47;p3"/>
          <p:cNvSpPr txBox="1"/>
          <p:nvPr>
            <p:ph idx="1" type="body"/>
          </p:nvPr>
        </p:nvSpPr>
        <p:spPr>
          <a:xfrm>
            <a:off x="457200" y="2249487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Char char="•"/>
              <a:defRPr b="0" i="0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937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  <a:defRPr b="0" i="0" sz="2600" u="none" cap="none" strike="noStrik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8100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b="0" i="0" sz="24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683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●"/>
              <a:defRPr b="0" i="0" sz="2200" u="none" cap="none" strike="noStrik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55600" lvl="4" marL="2286000" marR="0" rtl="0" algn="l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000"/>
              <a:buFont typeface="Georgia"/>
              <a:buChar char="▫"/>
              <a:defRPr b="0" i="0" sz="2000" u="none" cap="none" strike="noStrike">
                <a:solidFill>
                  <a:srgbClr val="A04DA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4290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Georgia"/>
              <a:buChar char="▫"/>
              <a:defRPr b="0" i="0" sz="18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3020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Georgia"/>
              <a:buChar char="▫"/>
              <a:defRPr b="0" i="0" sz="16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Georgia"/>
              <a:buChar char="◦"/>
              <a:defRPr b="0" i="0" sz="15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1750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Georgia"/>
              <a:buChar char="◦"/>
              <a:defRPr b="0" i="0" sz="1400" u="none" cap="none" strike="noStrike">
                <a:solidFill>
                  <a:schemeClr val="accent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0" type="dt"/>
          </p:nvPr>
        </p:nvSpPr>
        <p:spPr>
          <a:xfrm>
            <a:off x="6586537" y="612775"/>
            <a:ext cx="9572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3"/>
          <p:cNvSpPr txBox="1"/>
          <p:nvPr>
            <p:ph idx="11" type="ftr"/>
          </p:nvPr>
        </p:nvSpPr>
        <p:spPr>
          <a:xfrm>
            <a:off x="5257800" y="612775"/>
            <a:ext cx="13255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3"/>
          <p:cNvSpPr txBox="1"/>
          <p:nvPr>
            <p:ph idx="12" type="sldNum"/>
          </p:nvPr>
        </p:nvSpPr>
        <p:spPr>
          <a:xfrm>
            <a:off x="8174037" y="1587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Georgia"/>
              <a:buNone/>
              <a:defRPr b="0" i="0" sz="1800" u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ipk.nkp.cz/docs/rovny-pristup-knihovna-pratelska-k-seniorum" TargetMode="External"/><Relationship Id="rId4" Type="http://schemas.openxmlformats.org/officeDocument/2006/relationships/hyperlink" Target="https://ipk.nkp.cz/legislativa/normy-standardy-doporuceni/Rovnypristupvylouceninaweb.pdf" TargetMode="External"/><Relationship Id="rId5" Type="http://schemas.openxmlformats.org/officeDocument/2006/relationships/hyperlink" Target="https://www.skipcr.cz/sites/default/files/documents/2021-12/interkulturni_knihovnictvi_brozura.pdf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mailto:cernin@jabok.cz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5.png"/><Relationship Id="rId5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2"/>
          <p:cNvSpPr txBox="1"/>
          <p:nvPr>
            <p:ph type="ctrTitle"/>
          </p:nvPr>
        </p:nvSpPr>
        <p:spPr>
          <a:xfrm>
            <a:off x="342900" y="974587"/>
            <a:ext cx="84582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rebuchet MS"/>
              <a:buNone/>
            </a:pPr>
            <a:r>
              <a:rPr b="0" i="0" lang="en-US" sz="440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Standard a certifikát</a:t>
            </a:r>
            <a:endParaRPr b="0" i="0" sz="4400" u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rebuchet MS"/>
              <a:buNone/>
            </a:pPr>
            <a:r>
              <a:rPr b="0" i="0" lang="en-US" sz="6200" u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Handicap Friendly </a:t>
            </a:r>
            <a:endParaRPr sz="6200"/>
          </a:p>
        </p:txBody>
      </p:sp>
      <p:sp>
        <p:nvSpPr>
          <p:cNvPr id="105" name="Google Shape;105;p12"/>
          <p:cNvSpPr txBox="1"/>
          <p:nvPr>
            <p:ph idx="1" type="subTitle"/>
          </p:nvPr>
        </p:nvSpPr>
        <p:spPr>
          <a:xfrm>
            <a:off x="457200" y="4365625"/>
            <a:ext cx="8458200" cy="12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635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0" i="0" lang="en-US" sz="2000" u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Eva Cerniňáková</a:t>
            </a:r>
            <a:endParaRPr b="0" i="0" sz="2000" u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635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  <a:p>
            <a:pPr indent="0" lvl="0" marL="635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/>
          </a:p>
          <a:p>
            <a:pPr indent="0" lvl="0" marL="6350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19. 5. 2025</a:t>
            </a:r>
            <a:endParaRPr sz="2000"/>
          </a:p>
          <a:p>
            <a:pPr indent="0" lvl="0" marL="6350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0" i="0" sz="2000" u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64008" rtl="0" algn="l">
              <a:spcBef>
                <a:spcPts val="3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0" i="0" sz="1100" u="none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6825" y="4076700"/>
            <a:ext cx="3787775" cy="2192337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1"/>
          <p:cNvSpPr txBox="1"/>
          <p:nvPr>
            <p:ph idx="1" type="body"/>
          </p:nvPr>
        </p:nvSpPr>
        <p:spPr>
          <a:xfrm>
            <a:off x="457200" y="2249487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5587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Integrační aktivity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Spolupráce s organizacemi sdružujícími nebo zastřešujícími osoby s postižením</a:t>
            </a:r>
            <a:endParaRPr/>
          </a:p>
          <a:p>
            <a:pPr indent="-201612" lvl="1" marL="657225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Georgia"/>
              <a:buChar char="▫"/>
            </a:pPr>
            <a:r>
              <a:rPr b="0" i="0" lang="en-US" sz="1900" u="none" cap="none" strike="noStrik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Především organizace v dané lokalitě</a:t>
            </a:r>
            <a:endParaRPr sz="1900">
              <a:solidFill>
                <a:schemeClr val="dk2"/>
              </a:solidFill>
            </a:endParaRPr>
          </a:p>
          <a:p>
            <a:pPr indent="-255587" lvl="0" marL="365125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Vhodná forma propagace</a:t>
            </a:r>
            <a:endParaRPr/>
          </a:p>
          <a:p>
            <a:pPr indent="-246062" lvl="1" marL="6572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</a:pPr>
            <a:r>
              <a:rPr lang="en-US" sz="1900">
                <a:solidFill>
                  <a:schemeClr val="dk2"/>
                </a:solidFill>
              </a:rPr>
              <a:t>Vhodné informační kanály</a:t>
            </a:r>
            <a:endParaRPr sz="1900">
              <a:solidFill>
                <a:schemeClr val="dk2"/>
              </a:solidFill>
            </a:endParaRPr>
          </a:p>
          <a:p>
            <a:pPr indent="-246062" lvl="1" marL="6572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Char char="▫"/>
            </a:pPr>
            <a:r>
              <a:rPr lang="en-US" sz="1900">
                <a:solidFill>
                  <a:schemeClr val="dk2"/>
                </a:solidFill>
              </a:rPr>
              <a:t>Přístupná forma informací</a:t>
            </a:r>
            <a:endParaRPr/>
          </a:p>
        </p:txBody>
      </p:sp>
      <p:sp>
        <p:nvSpPr>
          <p:cNvPr id="171" name="Google Shape;171;p21"/>
          <p:cNvSpPr txBox="1"/>
          <p:nvPr>
            <p:ph type="title"/>
          </p:nvPr>
        </p:nvSpPr>
        <p:spPr>
          <a:xfrm>
            <a:off x="611187" y="476250"/>
            <a:ext cx="8229600" cy="12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b="0" i="0" lang="en-US" sz="400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Spolupráce,</a:t>
            </a:r>
            <a:r>
              <a:rPr lang="en-US"/>
              <a:t> </a:t>
            </a:r>
            <a:r>
              <a:rPr b="0" i="0" lang="en-US" sz="400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integra</a:t>
            </a:r>
            <a:r>
              <a:rPr lang="en-US"/>
              <a:t>ce, </a:t>
            </a:r>
            <a:r>
              <a:rPr lang="en-US"/>
              <a:t>propagace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Metodiky ke standardu </a:t>
            </a:r>
            <a:endParaRPr/>
          </a:p>
        </p:txBody>
      </p:sp>
      <p:sp>
        <p:nvSpPr>
          <p:cNvPr id="178" name="Google Shape;178;p22"/>
          <p:cNvSpPr txBox="1"/>
          <p:nvPr>
            <p:ph idx="1" type="body"/>
          </p:nvPr>
        </p:nvSpPr>
        <p:spPr>
          <a:xfrm>
            <a:off x="2030700" y="2287300"/>
            <a:ext cx="6656100" cy="4246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/>
              <a:t>Metodika pro práci s lidmi se zrakovým postižením	</a:t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/>
              <a:t>Metodika pro práci s lidmi s</a:t>
            </a:r>
            <a:r>
              <a:rPr lang="en-US" sz="2000"/>
              <a:t> tělesným postižením</a:t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/>
              <a:t>Metodika pro práci s lidmi se</a:t>
            </a:r>
            <a:r>
              <a:rPr lang="en-US" sz="2000"/>
              <a:t> sluchovým postižením</a:t>
            </a:r>
            <a:endParaRPr sz="2000"/>
          </a:p>
          <a:p>
            <a:pPr indent="0" lvl="0" marL="0" marR="0" rtl="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marR="0" rtl="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/>
              <a:t>Metodika pro práci s lidmi s</a:t>
            </a:r>
            <a:r>
              <a:rPr lang="en-US" sz="2000"/>
              <a:t> mentálním postižením</a:t>
            </a:r>
            <a:endParaRPr sz="2000"/>
          </a:p>
          <a:p>
            <a:pPr indent="0" lvl="0" marL="0" marR="0" rtl="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marR="0" rtl="0" algn="l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000"/>
              <a:t>Všeobecné požadavky na přístupnost (univerzální metodika)</a:t>
            </a:r>
            <a:endParaRPr sz="2000"/>
          </a:p>
          <a:p>
            <a:pPr indent="0" lvl="0" marL="0" marR="0" rtl="0" algn="r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500"/>
              <a:t>Loga vytvořila Veronika Kubesová</a:t>
            </a:r>
            <a:endParaRPr sz="1500"/>
          </a:p>
        </p:txBody>
      </p:sp>
      <p:pic>
        <p:nvPicPr>
          <p:cNvPr id="179" name="Google Shape;17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9749" y="2209799"/>
            <a:ext cx="978600" cy="328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3750" y="5679150"/>
            <a:ext cx="790575" cy="76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3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Proces certifikace</a:t>
            </a:r>
            <a:endParaRPr/>
          </a:p>
        </p:txBody>
      </p:sp>
      <p:sp>
        <p:nvSpPr>
          <p:cNvPr id="187" name="Google Shape;187;p23"/>
          <p:cNvSpPr txBox="1"/>
          <p:nvPr>
            <p:ph idx="1" type="body"/>
          </p:nvPr>
        </p:nvSpPr>
        <p:spPr>
          <a:xfrm>
            <a:off x="2622600" y="2209800"/>
            <a:ext cx="6064200" cy="4324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-US"/>
              <a:t>Přihláška k certifikaci</a:t>
            </a:r>
            <a:endParaRPr/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-US"/>
              <a:t>Sestavení hodnotící komise </a:t>
            </a:r>
            <a:endParaRPr/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-US"/>
              <a:t>Hodnocení jednotlivých kritérií </a:t>
            </a:r>
            <a:endParaRPr/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-US"/>
              <a:t>Vyrozumění o výsledku hodnocení</a:t>
            </a:r>
            <a:endParaRPr/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V případě nedostatků</a:t>
            </a:r>
            <a:endParaRPr sz="1700"/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300"/>
              <a:t>6 měsíců  na nápravu problémových oblastí</a:t>
            </a:r>
            <a:endParaRPr sz="2300"/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300"/>
              <a:t>Hodnocení problémových oblastí</a:t>
            </a:r>
            <a:endParaRPr sz="2300"/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300"/>
              <a:t>Vyrozumění o výsledcích hodnocení</a:t>
            </a:r>
            <a:endParaRPr sz="2300"/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8" name="Google Shape;18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014100"/>
            <a:ext cx="1760725" cy="1682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4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Hodnotící komise</a:t>
            </a:r>
            <a:endParaRPr/>
          </a:p>
        </p:txBody>
      </p:sp>
      <p:graphicFrame>
        <p:nvGraphicFramePr>
          <p:cNvPr id="195" name="Google Shape;195;p24"/>
          <p:cNvGraphicFramePr/>
          <p:nvPr/>
        </p:nvGraphicFramePr>
        <p:xfrm>
          <a:off x="952500" y="29535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{B2A4C589-A44B-43EF-B790-91EBF1E33274}</a:tableStyleId>
              </a:tblPr>
              <a:tblGrid>
                <a:gridCol w="2413000"/>
                <a:gridCol w="1206500"/>
                <a:gridCol w="3619500"/>
              </a:tblGrid>
              <a:tr h="1256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Všeobecná bezbariérovost 	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/>
                        <a:t>→</a:t>
                      </a:r>
                      <a:endParaRPr sz="26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Externí specialista na přístupnost budova a prostor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85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Bezbariérové služby 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600">
                          <a:solidFill>
                            <a:schemeClr val="dk1"/>
                          </a:solidFill>
                        </a:rPr>
                        <a:t>→</a:t>
                      </a:r>
                      <a:endParaRPr sz="1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Člen sekce Bezbariérové knihovny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Přístupnost webu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600">
                          <a:solidFill>
                            <a:schemeClr val="dk1"/>
                          </a:solidFill>
                        </a:rPr>
                        <a:t>→</a:t>
                      </a:r>
                      <a:endParaRPr sz="100"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Specialista na přístupnost webových stránek, člen sekce</a:t>
                      </a:r>
                      <a:endParaRPr sz="20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Publikování standardu a metodik</a:t>
            </a:r>
            <a:endParaRPr/>
          </a:p>
        </p:txBody>
      </p:sp>
      <p:sp>
        <p:nvSpPr>
          <p:cNvPr id="202" name="Google Shape;202;p25"/>
          <p:cNvSpPr txBox="1"/>
          <p:nvPr>
            <p:ph idx="1" type="body"/>
          </p:nvPr>
        </p:nvSpPr>
        <p:spPr>
          <a:xfrm>
            <a:off x="457200" y="2249475"/>
            <a:ext cx="5031600" cy="4324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1150" lvl="0" marL="457200" rtl="0" algn="l">
              <a:spcBef>
                <a:spcPts val="300"/>
              </a:spcBef>
              <a:spcAft>
                <a:spcPts val="0"/>
              </a:spcAft>
              <a:buSzPts val="1300"/>
              <a:buChar char="❏"/>
            </a:pPr>
            <a:r>
              <a:rPr lang="en-US" sz="2300"/>
              <a:t>Rovný přístup - Standard Handicap Friendly (tištěná verze, 2014)</a:t>
            </a:r>
            <a:endParaRPr sz="2300"/>
          </a:p>
          <a:p>
            <a:pPr indent="-311150" lvl="0" marL="457200" rtl="0" algn="l">
              <a:spcBef>
                <a:spcPts val="1400"/>
              </a:spcBef>
              <a:spcAft>
                <a:spcPts val="0"/>
              </a:spcAft>
              <a:buSzPts val="1300"/>
              <a:buChar char="❏"/>
            </a:pPr>
            <a:r>
              <a:rPr lang="en-US" sz="2300"/>
              <a:t>Aktualizace metodik (elektronická verze, 2019)</a:t>
            </a:r>
            <a:endParaRPr sz="2300"/>
          </a:p>
          <a:p>
            <a:pPr indent="-311150" lvl="0" marL="457200" rtl="0" algn="l">
              <a:spcBef>
                <a:spcPts val="1400"/>
              </a:spcBef>
              <a:spcAft>
                <a:spcPts val="1400"/>
              </a:spcAft>
              <a:buSzPts val="1300"/>
              <a:buChar char="❏"/>
            </a:pPr>
            <a:r>
              <a:rPr lang="en-US" sz="2300"/>
              <a:t>Aktualizace metodik (zveřejnění online na portále Metodické příručky pro knihovny, 2025-2026)</a:t>
            </a:r>
            <a:endParaRPr sz="2300"/>
          </a:p>
        </p:txBody>
      </p:sp>
      <p:pic>
        <p:nvPicPr>
          <p:cNvPr id="203" name="Google Shape;203;p25"/>
          <p:cNvPicPr preferRelativeResize="0"/>
          <p:nvPr/>
        </p:nvPicPr>
        <p:blipFill rotWithShape="1">
          <a:blip r:embed="rId3">
            <a:alphaModFix/>
          </a:blip>
          <a:srcRect b="0" l="0" r="3920" t="0"/>
          <a:stretch/>
        </p:blipFill>
        <p:spPr>
          <a:xfrm>
            <a:off x="5841175" y="2209801"/>
            <a:ext cx="2845625" cy="4175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/>
          <p:nvPr>
            <p:ph type="title"/>
          </p:nvPr>
        </p:nvSpPr>
        <p:spPr>
          <a:xfrm>
            <a:off x="457200" y="4067200"/>
            <a:ext cx="8229600" cy="1066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/>
              <a:t>Co přinesl standard </a:t>
            </a:r>
            <a:endParaRPr sz="4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/>
              <a:t>Handicap Friendly</a:t>
            </a:r>
            <a:endParaRPr sz="4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7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en-US"/>
              <a:t>Posun v bezbariérovosti služeb</a:t>
            </a:r>
            <a:endParaRPr/>
          </a:p>
        </p:txBody>
      </p:sp>
      <p:sp>
        <p:nvSpPr>
          <p:cNvPr id="215" name="Google Shape;215;p27"/>
          <p:cNvSpPr txBox="1"/>
          <p:nvPr>
            <p:ph idx="1" type="body"/>
          </p:nvPr>
        </p:nvSpPr>
        <p:spPr>
          <a:xfrm>
            <a:off x="457200" y="2249487"/>
            <a:ext cx="7427912" cy="4324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9087" lvl="0" marL="365125" rtl="0" algn="l">
              <a:spcBef>
                <a:spcPts val="15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❏"/>
            </a:pPr>
            <a:r>
              <a:rPr lang="en-US"/>
              <a:t>Knihovny s certifikátem Handicap Friendly</a:t>
            </a:r>
            <a:endParaRPr/>
          </a:p>
          <a:p>
            <a:pPr indent="-319087" lvl="0" marL="365125" rtl="0" algn="l">
              <a:spcBef>
                <a:spcPts val="1500"/>
              </a:spcBef>
              <a:spcAft>
                <a:spcPts val="0"/>
              </a:spcAft>
              <a:buSzPts val="2800"/>
              <a:buChar char="❏"/>
            </a:pPr>
            <a:r>
              <a:rPr lang="en-US"/>
              <a:t>Zdroj informací a metodických postupů pro služby lidem se specifickými potřebami</a:t>
            </a:r>
            <a:endParaRPr/>
          </a:p>
          <a:p>
            <a:pPr indent="-319087" lvl="0" marL="365125" rtl="0" algn="l">
              <a:spcBef>
                <a:spcPts val="1500"/>
              </a:spcBef>
              <a:spcAft>
                <a:spcPts val="0"/>
              </a:spcAft>
              <a:buSzPts val="2800"/>
              <a:buChar char="❏"/>
            </a:pPr>
            <a:r>
              <a:rPr lang="en-US"/>
              <a:t>Povědomí o problematice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Char char="❏"/>
            </a:pPr>
            <a:r>
              <a:rPr lang="en-US"/>
              <a:t>Praktická opatření pro přístupnost služeb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Char char="❏"/>
            </a:pPr>
            <a:r>
              <a:rPr lang="en-US"/>
              <a:t>Bezbariérovost jako kritérium pro hodnocení knihoven v soutěžích, dotačních programech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8"/>
          <p:cNvSpPr txBox="1"/>
          <p:nvPr>
            <p:ph type="title"/>
          </p:nvPr>
        </p:nvSpPr>
        <p:spPr>
          <a:xfrm>
            <a:off x="538425" y="1182675"/>
            <a:ext cx="8229600" cy="1066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Další metodické příručky pro práci se znevýhodněnými uživateli</a:t>
            </a:r>
            <a:endParaRPr/>
          </a:p>
        </p:txBody>
      </p:sp>
      <p:sp>
        <p:nvSpPr>
          <p:cNvPr id="222" name="Google Shape;222;p28"/>
          <p:cNvSpPr txBox="1"/>
          <p:nvPr>
            <p:ph idx="1" type="body"/>
          </p:nvPr>
        </p:nvSpPr>
        <p:spPr>
          <a:xfrm>
            <a:off x="259925" y="3026952"/>
            <a:ext cx="8229600" cy="358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100"/>
              <a:buFont typeface="Georgia"/>
              <a:buChar char="❏"/>
            </a:pPr>
            <a:r>
              <a:rPr lang="en-US" sz="2100">
                <a:solidFill>
                  <a:srgbClr val="064784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Rovný přístup. Knihovna přátelská k seniorům. </a:t>
            </a:r>
            <a:r>
              <a:rPr lang="en-US" sz="2100">
                <a:solidFill>
                  <a:srgbClr val="333333"/>
                </a:solidFill>
              </a:rPr>
              <a:t>(2016)</a:t>
            </a:r>
            <a:endParaRPr sz="2100">
              <a:solidFill>
                <a:srgbClr val="333333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100"/>
              <a:buFont typeface="Georgia"/>
              <a:buChar char="❏"/>
            </a:pPr>
            <a:r>
              <a:rPr lang="en-US" sz="2100">
                <a:solidFill>
                  <a:srgbClr val="064784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Rovný přístup. Knihovny a skupiny ohrožené sociálním vyloučením. </a:t>
            </a:r>
            <a:r>
              <a:rPr lang="en-US" sz="2100">
                <a:solidFill>
                  <a:srgbClr val="333333"/>
                </a:solidFill>
              </a:rPr>
              <a:t> (2018)</a:t>
            </a:r>
            <a:endParaRPr sz="2100">
              <a:solidFill>
                <a:srgbClr val="333333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500"/>
              </a:spcAft>
              <a:buClr>
                <a:srgbClr val="757575"/>
              </a:buClr>
              <a:buSzPts val="2100"/>
              <a:buFont typeface="Georgia"/>
              <a:buChar char="❏"/>
            </a:pPr>
            <a:r>
              <a:rPr lang="en-US" sz="2100">
                <a:solidFill>
                  <a:srgbClr val="064784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Interkulturní knihovnictví </a:t>
            </a:r>
            <a:r>
              <a:rPr lang="en-US" sz="2100">
                <a:solidFill>
                  <a:srgbClr val="333333"/>
                </a:solidFill>
              </a:rPr>
              <a:t>(2021)</a:t>
            </a:r>
            <a:endParaRPr sz="21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9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Sekce SKIP Bezbariérové knihovny</a:t>
            </a:r>
            <a:endParaRPr/>
          </a:p>
        </p:txBody>
      </p:sp>
      <p:sp>
        <p:nvSpPr>
          <p:cNvPr id="229" name="Google Shape;229;p29"/>
          <p:cNvSpPr txBox="1"/>
          <p:nvPr>
            <p:ph idx="1" type="body"/>
          </p:nvPr>
        </p:nvSpPr>
        <p:spPr>
          <a:xfrm>
            <a:off x="457200" y="2249487"/>
            <a:ext cx="8229600" cy="4324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300"/>
              </a:spcBef>
              <a:spcAft>
                <a:spcPts val="0"/>
              </a:spcAft>
              <a:buSzPts val="1800"/>
              <a:buChar char="❏"/>
            </a:pPr>
            <a:r>
              <a:rPr lang="en-US"/>
              <a:t>Aktualizace metodik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❏"/>
            </a:pPr>
            <a:r>
              <a:rPr lang="en-US"/>
              <a:t>Certifikace Handicap Friendly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❏"/>
            </a:pPr>
            <a:r>
              <a:rPr lang="en-US"/>
              <a:t>Vzdělávání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❏"/>
            </a:pPr>
            <a:r>
              <a:rPr lang="en-US"/>
              <a:t>Konzultace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❏"/>
            </a:pPr>
            <a:r>
              <a:rPr lang="en-US"/>
              <a:t>Spolupráce s externími subjekty </a:t>
            </a:r>
            <a:r>
              <a:rPr lang="en-US"/>
              <a:t>v oblasti bezbariérovosti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0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Děkuji za pozornost</a:t>
            </a:r>
            <a:endParaRPr/>
          </a:p>
        </p:txBody>
      </p:sp>
      <p:sp>
        <p:nvSpPr>
          <p:cNvPr id="236" name="Google Shape;236;p30"/>
          <p:cNvSpPr txBox="1"/>
          <p:nvPr>
            <p:ph idx="1" type="body"/>
          </p:nvPr>
        </p:nvSpPr>
        <p:spPr>
          <a:xfrm>
            <a:off x="457200" y="2209812"/>
            <a:ext cx="8229600" cy="4324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900"/>
              <a:t>Eva Cerniňáková</a:t>
            </a:r>
            <a:endParaRPr sz="1900"/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900" u="sng">
                <a:solidFill>
                  <a:schemeClr val="hlink"/>
                </a:solidFill>
                <a:hlinkClick r:id="rId3"/>
              </a:rPr>
              <a:t>cernin@jabok.cz</a:t>
            </a:r>
            <a:endParaRPr sz="1900"/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900"/>
              <a:t>Sekce SKIP ČR Bezbariérové knihovny </a:t>
            </a:r>
            <a:endParaRPr sz="1900"/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900"/>
              <a:t>https://www.skipcr.cz/odborne-organy/sekce/bezbarierove-knihovny</a:t>
            </a:r>
            <a:endParaRPr sz="1900"/>
          </a:p>
        </p:txBody>
      </p:sp>
      <p:pic>
        <p:nvPicPr>
          <p:cNvPr id="237" name="Google Shape;237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7450" y="4385450"/>
            <a:ext cx="6769100" cy="191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9900" y="4540262"/>
            <a:ext cx="5764212" cy="231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3"/>
          <p:cNvSpPr txBox="1"/>
          <p:nvPr>
            <p:ph type="title"/>
          </p:nvPr>
        </p:nvSpPr>
        <p:spPr>
          <a:xfrm>
            <a:off x="539750" y="765175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lang="en-US"/>
              <a:t>Jak to začalo</a:t>
            </a:r>
            <a:endParaRPr/>
          </a:p>
        </p:txBody>
      </p:sp>
      <p:sp>
        <p:nvSpPr>
          <p:cNvPr id="112" name="Google Shape;112;p13"/>
          <p:cNvSpPr txBox="1"/>
          <p:nvPr>
            <p:ph idx="1" type="body"/>
          </p:nvPr>
        </p:nvSpPr>
        <p:spPr>
          <a:xfrm>
            <a:off x="395287" y="1700212"/>
            <a:ext cx="8229600" cy="3024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3687" lvl="0" marL="365125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S</a:t>
            </a:r>
            <a:r>
              <a:rPr lang="en-US" sz="2400"/>
              <a:t>tudijní projekt Kabinetu informačních studií a knihovnictví na Masarykově univerzitě</a:t>
            </a:r>
            <a:endParaRPr sz="2400"/>
          </a:p>
          <a:p>
            <a:pPr indent="0" lvl="0" marL="365125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3651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Pracovní skupina knihovníků a odborníků</a:t>
            </a:r>
            <a:endParaRPr sz="2400"/>
          </a:p>
          <a:p>
            <a:pPr indent="0" lvl="0" marL="365125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3651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Sekce služeb osobám se specifickými potřebami v rámci SKIP (nyní sekce Bezbariérové knihovny)</a:t>
            </a:r>
            <a:endParaRPr sz="2400"/>
          </a:p>
          <a:p>
            <a:pPr indent="-80962" lvl="1" marL="657225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Georgia"/>
              <a:buNone/>
            </a:pPr>
            <a:r>
              <a:t/>
            </a:r>
            <a:endParaRPr b="0" i="0" sz="2600" u="none" cap="none" strike="noStrike">
              <a:solidFill>
                <a:schemeClr val="accent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90487" lvl="0" marL="365125" marR="0" rtl="0" algn="l">
              <a:spcBef>
                <a:spcPts val="1500"/>
              </a:spcBef>
              <a:spcAft>
                <a:spcPts val="0"/>
              </a:spcAft>
              <a:buClr>
                <a:srgbClr val="A04DA3"/>
              </a:buClr>
              <a:buSzPts val="2600"/>
              <a:buFont typeface="Georgia"/>
              <a:buNone/>
            </a:pPr>
            <a:r>
              <a:t/>
            </a:r>
            <a:endParaRPr b="0" i="0" sz="2600" u="none" cap="none" strike="noStrike">
              <a:solidFill>
                <a:schemeClr val="accent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"/>
          <p:cNvSpPr txBox="1"/>
          <p:nvPr>
            <p:ph type="title"/>
          </p:nvPr>
        </p:nvSpPr>
        <p:spPr>
          <a:xfrm>
            <a:off x="457200" y="4067200"/>
            <a:ext cx="8229600" cy="1066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/>
              <a:t>S</a:t>
            </a:r>
            <a:r>
              <a:rPr lang="en-US" sz="4600"/>
              <a:t>tandard Handicap Friendly</a:t>
            </a:r>
            <a:endParaRPr sz="4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5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b="0" i="0" lang="en-US" sz="400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Obecné podmínky</a:t>
            </a:r>
            <a:endParaRPr/>
          </a:p>
        </p:txBody>
      </p:sp>
      <p:sp>
        <p:nvSpPr>
          <p:cNvPr id="124" name="Google Shape;124;p15"/>
          <p:cNvSpPr txBox="1"/>
          <p:nvPr>
            <p:ph idx="1" type="body"/>
          </p:nvPr>
        </p:nvSpPr>
        <p:spPr>
          <a:xfrm>
            <a:off x="457200" y="2249487"/>
            <a:ext cx="6635750" cy="4324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5587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Vytváření podmínek pro rovný přístup ve všech oblastech činnosti a služeb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Zvýhodněná registrace do knihovny pro uživatele průkazu ZTP a ZTP-P</a:t>
            </a:r>
            <a:endParaRPr/>
          </a:p>
        </p:txBody>
      </p:sp>
      <p:pic>
        <p:nvPicPr>
          <p:cNvPr id="125" name="Google Shape;12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4075" y="4437062"/>
            <a:ext cx="5184775" cy="1811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0337" y="4221162"/>
            <a:ext cx="5845175" cy="2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6"/>
          <p:cNvSpPr txBox="1"/>
          <p:nvPr>
            <p:ph type="title"/>
          </p:nvPr>
        </p:nvSpPr>
        <p:spPr>
          <a:xfrm>
            <a:off x="539750" y="549275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b="0" i="0" lang="en-US" sz="400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Personál	</a:t>
            </a:r>
            <a:endParaRPr/>
          </a:p>
        </p:txBody>
      </p:sp>
      <p:sp>
        <p:nvSpPr>
          <p:cNvPr id="133" name="Google Shape;133;p16"/>
          <p:cNvSpPr txBox="1"/>
          <p:nvPr>
            <p:ph idx="1" type="body"/>
          </p:nvPr>
        </p:nvSpPr>
        <p:spPr>
          <a:xfrm>
            <a:off x="468312" y="1773237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5587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Znalosti a dovednosti pro poskytování služeb uživatelům s specifickými potřebami.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Neustálé zvyšování kvalifikace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Kvalifikovaný pracovník pro komunikaci  s uživateli se specifickými potřebami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 txBox="1"/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b="0" i="0" lang="en-US" sz="400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Fond a služby</a:t>
            </a:r>
            <a:endParaRPr/>
          </a:p>
        </p:txBody>
      </p:sp>
      <p:sp>
        <p:nvSpPr>
          <p:cNvPr id="139" name="Google Shape;139;p17"/>
          <p:cNvSpPr txBox="1"/>
          <p:nvPr>
            <p:ph idx="1" type="body"/>
          </p:nvPr>
        </p:nvSpPr>
        <p:spPr>
          <a:xfrm>
            <a:off x="457200" y="2249487"/>
            <a:ext cx="8229600" cy="35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55587" lvl="0" marL="365125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ts val="2600"/>
              <a:buFont typeface="Georgia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Speciální fond pro osoby s postižením</a:t>
            </a:r>
            <a:endParaRPr/>
          </a:p>
          <a:p>
            <a:pPr indent="-255587" lvl="0" marL="365125" marR="0" rtl="0" algn="l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Clr>
                <a:srgbClr val="A04DA3"/>
              </a:buClr>
              <a:buSzPts val="2600"/>
              <a:buFont typeface="Georgia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Literatura s tématem znevýhodnění pro rodiče, pečující osoby, veřejnost</a:t>
            </a:r>
            <a:endParaRPr/>
          </a:p>
          <a:p>
            <a:pPr indent="-255587" lvl="0" marL="365125" marR="0" rtl="0" algn="l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Clr>
                <a:srgbClr val="A04DA3"/>
              </a:buClr>
              <a:buSzPts val="2600"/>
              <a:buFont typeface="Georgia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Elektronické služby a dálkový přístup ke službám</a:t>
            </a:r>
            <a:endParaRPr/>
          </a:p>
          <a:p>
            <a:pPr indent="-255587" lvl="0" marL="365125" marR="0" rtl="0" algn="l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Clr>
                <a:srgbClr val="A04DA3"/>
              </a:buClr>
              <a:buSzPts val="2600"/>
              <a:buFont typeface="Georgia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Různé prostředky komunikace</a:t>
            </a:r>
            <a:endParaRPr/>
          </a:p>
          <a:p>
            <a:pPr indent="-255587" lvl="0" marL="365125" marR="0" rtl="0" algn="l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Clr>
                <a:srgbClr val="A04DA3"/>
              </a:buClr>
              <a:buSzPts val="2600"/>
              <a:buFont typeface="Georgia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WIFI připojení</a:t>
            </a:r>
            <a:endParaRPr/>
          </a:p>
          <a:p>
            <a:pPr indent="-255587" lvl="0" marL="365125" marR="0" rtl="0" algn="l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Clr>
                <a:srgbClr val="A04DA3"/>
              </a:buClr>
              <a:buSzPts val="2600"/>
              <a:buFont typeface="Georgia"/>
              <a:buChar char="•"/>
            </a:pPr>
            <a:r>
              <a:rPr b="0" i="0" lang="en-US" sz="26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Doručování výpůjček do domu</a:t>
            </a:r>
            <a:endParaRPr/>
          </a:p>
          <a:p>
            <a:pPr indent="-90487" lvl="0" marL="365125" marR="0" rtl="0" algn="l">
              <a:spcBef>
                <a:spcPts val="1500"/>
              </a:spcBef>
              <a:spcAft>
                <a:spcPts val="0"/>
              </a:spcAft>
              <a:buClr>
                <a:srgbClr val="A04DA3"/>
              </a:buClr>
              <a:buSzPts val="2600"/>
              <a:buFont typeface="Georgia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40" name="Google Shape;14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54537" y="4619625"/>
            <a:ext cx="2025650" cy="205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4462" y="4373012"/>
            <a:ext cx="2592387" cy="2265362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8"/>
          <p:cNvSpPr txBox="1"/>
          <p:nvPr>
            <p:ph idx="1" type="body"/>
          </p:nvPr>
        </p:nvSpPr>
        <p:spPr>
          <a:xfrm>
            <a:off x="305850" y="2612200"/>
            <a:ext cx="8229600" cy="33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5587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Opatření zajišťující samostatný pohyb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Názorný a srozumitelný orientační systém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A04DA3"/>
              </a:buClr>
              <a:buSzPts val="2800"/>
              <a:buFont typeface="Georgia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Klidné místo/informační bod</a:t>
            </a:r>
            <a:endParaRPr/>
          </a:p>
        </p:txBody>
      </p:sp>
      <p:sp>
        <p:nvSpPr>
          <p:cNvPr id="147" name="Google Shape;147;p18"/>
          <p:cNvSpPr txBox="1"/>
          <p:nvPr>
            <p:ph type="title"/>
          </p:nvPr>
        </p:nvSpPr>
        <p:spPr>
          <a:xfrm>
            <a:off x="468312" y="620712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b="0" i="0" lang="en-US" sz="400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Technické podmínky a vybavení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6012" y="5084762"/>
            <a:ext cx="1444625" cy="1554162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9"/>
          <p:cNvSpPr txBox="1"/>
          <p:nvPr>
            <p:ph type="title"/>
          </p:nvPr>
        </p:nvSpPr>
        <p:spPr>
          <a:xfrm>
            <a:off x="539750" y="765175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b="0" i="0" lang="en-US" sz="400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Webové stránky knihovny</a:t>
            </a:r>
            <a:endParaRPr/>
          </a:p>
        </p:txBody>
      </p:sp>
      <p:sp>
        <p:nvSpPr>
          <p:cNvPr id="155" name="Google Shape;155;p19"/>
          <p:cNvSpPr txBox="1"/>
          <p:nvPr>
            <p:ph idx="1" type="body"/>
          </p:nvPr>
        </p:nvSpPr>
        <p:spPr>
          <a:xfrm>
            <a:off x="509587" y="1816100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5587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Dodržení pravidel přístupnosti 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Popis speciálních opatření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Informace o službách a speciálních službách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Odkazy na webové stránky týkající se znevýhodněných osob</a:t>
            </a:r>
            <a:endParaRPr/>
          </a:p>
        </p:txBody>
      </p:sp>
      <p:pic>
        <p:nvPicPr>
          <p:cNvPr id="156" name="Google Shape;15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7175" y="5229225"/>
            <a:ext cx="1114425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19700" y="5229225"/>
            <a:ext cx="1133475" cy="118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24300" y="2997200"/>
            <a:ext cx="4895850" cy="338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0"/>
          <p:cNvSpPr txBox="1"/>
          <p:nvPr>
            <p:ph type="title"/>
          </p:nvPr>
        </p:nvSpPr>
        <p:spPr>
          <a:xfrm>
            <a:off x="395287" y="765175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rebuchet MS"/>
              <a:buNone/>
            </a:pPr>
            <a:r>
              <a:rPr b="0" i="0" lang="en-US" sz="4000" u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Akce</a:t>
            </a:r>
            <a:endParaRPr/>
          </a:p>
        </p:txBody>
      </p:sp>
      <p:sp>
        <p:nvSpPr>
          <p:cNvPr id="164" name="Google Shape;164;p20"/>
          <p:cNvSpPr txBox="1"/>
          <p:nvPr>
            <p:ph idx="1" type="body"/>
          </p:nvPr>
        </p:nvSpPr>
        <p:spPr>
          <a:xfrm>
            <a:off x="457200" y="2249487"/>
            <a:ext cx="8229600" cy="4324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5587" lvl="0" marL="3651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Zajištění přístupnosti pořádaných akcí</a:t>
            </a:r>
            <a:endParaRPr/>
          </a:p>
          <a:p>
            <a:pPr indent="-255587" lvl="0" marL="365125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Char char="•"/>
            </a:pPr>
            <a:r>
              <a:rPr b="0" i="0" lang="en-US" sz="2800" u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Speciální aktivity pro uživatele se znevýhodněním</a:t>
            </a:r>
            <a:endParaRPr/>
          </a:p>
          <a:p>
            <a:pPr indent="-77787" lvl="0" marL="365125" marR="0" rtl="0" algn="l"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ts val="2800"/>
              <a:buFont typeface="Georgia"/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Urbanistický">
  <a:themeElements>
    <a:clrScheme name="Urbanistický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Urbanistický">
  <a:themeElements>
    <a:clrScheme name="Urbanistický">
      <a:dk1>
        <a:srgbClr val="000000"/>
      </a:dk1>
      <a:lt1>
        <a:srgbClr val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