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6" r:id="rId2"/>
    <p:sldId id="291" r:id="rId3"/>
    <p:sldId id="283" r:id="rId4"/>
    <p:sldId id="290" r:id="rId5"/>
    <p:sldId id="293" r:id="rId6"/>
    <p:sldId id="292" r:id="rId7"/>
    <p:sldId id="289" r:id="rId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2D"/>
    <a:srgbClr val="FF002D"/>
    <a:srgbClr val="006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91" autoAdjust="0"/>
    <p:restoredTop sz="94660"/>
  </p:normalViewPr>
  <p:slideViewPr>
    <p:cSldViewPr>
      <p:cViewPr varScale="1">
        <p:scale>
          <a:sx n="108" d="100"/>
          <a:sy n="108" d="100"/>
        </p:scale>
        <p:origin x="178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195994-77B2-45C6-82A0-5141D84CF2ED}" type="datetimeFigureOut">
              <a:rPr lang="cs-CZ" smtClean="0"/>
              <a:t>16.05.2025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214AC2-DB73-45F9-BCD2-C639A371D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3823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élník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Obdélník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Obdélník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Obdélník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bdélník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Zaoblený obdélník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Zaoblený obdélník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Obdélník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0499DBE0-954D-4BF4-A3F6-AF4879BEDDCC}" type="datetimeFigureOut">
              <a:rPr lang="cs-CZ" smtClean="0"/>
              <a:t>16.05.2025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F1A430C-DB25-4801-9657-BB909BBC96E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DBE0-954D-4BF4-A3F6-AF4879BEDDCC}" type="datetimeFigureOut">
              <a:rPr lang="cs-CZ" smtClean="0"/>
              <a:t>16.05.2025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A430C-DB25-4801-9657-BB909BBC96E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DBE0-954D-4BF4-A3F6-AF4879BEDDCC}" type="datetimeFigureOut">
              <a:rPr lang="cs-CZ" smtClean="0"/>
              <a:t>16.05.2025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A430C-DB25-4801-9657-BB909BBC96E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DBE0-954D-4BF4-A3F6-AF4879BEDDCC}" type="datetimeFigureOut">
              <a:rPr lang="cs-CZ" smtClean="0"/>
              <a:t>16.05.2025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A430C-DB25-4801-9657-BB909BBC96E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DBE0-954D-4BF4-A3F6-AF4879BEDDCC}" type="datetimeFigureOut">
              <a:rPr lang="cs-CZ" smtClean="0"/>
              <a:t>16.05.2025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A430C-DB25-4801-9657-BB909BBC96E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DBE0-954D-4BF4-A3F6-AF4879BEDDCC}" type="datetimeFigureOut">
              <a:rPr lang="cs-CZ" smtClean="0"/>
              <a:t>16.05.2025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A430C-DB25-4801-9657-BB909BBC96E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6" name="Zástupný symbol pro datum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499DBE0-954D-4BF4-A3F6-AF4879BEDDCC}" type="datetimeFigureOut">
              <a:rPr lang="cs-CZ" smtClean="0"/>
              <a:t>16.05.2025</a:t>
            </a:fld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F1A430C-DB25-4801-9657-BB909BBC96E4}" type="slidenum">
              <a:rPr lang="cs-CZ" smtClean="0"/>
              <a:t>‹#›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0499DBE0-954D-4BF4-A3F6-AF4879BEDDCC}" type="datetimeFigureOut">
              <a:rPr lang="cs-CZ" smtClean="0"/>
              <a:t>16.05.2025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F1A430C-DB25-4801-9657-BB909BBC96E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DBE0-954D-4BF4-A3F6-AF4879BEDDCC}" type="datetimeFigureOut">
              <a:rPr lang="cs-CZ" smtClean="0"/>
              <a:t>16.05.2025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A430C-DB25-4801-9657-BB909BBC96E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DBE0-954D-4BF4-A3F6-AF4879BEDDCC}" type="datetimeFigureOut">
              <a:rPr lang="cs-CZ" smtClean="0"/>
              <a:t>16.05.2025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A430C-DB25-4801-9657-BB909BBC96E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DBE0-954D-4BF4-A3F6-AF4879BEDDCC}" type="datetimeFigureOut">
              <a:rPr lang="cs-CZ" smtClean="0"/>
              <a:t>16.05.2025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A430C-DB25-4801-9657-BB909BBC96E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délník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Obdélník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Obdélník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Obdélník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Obdélník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Zaoblený obdélník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Zaoblený obdélník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Obdélník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Obdélník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Obdélník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Obdélník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Obdélník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Obdélník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Kliknutím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0499DBE0-954D-4BF4-A3F6-AF4879BEDDCC}" type="datetimeFigureOut">
              <a:rPr lang="cs-CZ" smtClean="0"/>
              <a:t>16.05.2025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F1A430C-DB25-4801-9657-BB909BBC96E4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un.cz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cizinska@knihovnahk.cz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243137"/>
          </a:xfrm>
        </p:spPr>
        <p:txBody>
          <a:bodyPr>
            <a:normAutofit fontScale="90000"/>
          </a:bodyPr>
          <a:lstStyle/>
          <a:p>
            <a:r>
              <a:rPr lang="cs-CZ" sz="6600" dirty="0" err="1"/>
              <a:t>Lekotéka</a:t>
            </a:r>
            <a:r>
              <a:rPr lang="cs-CZ" sz="6600" dirty="0"/>
              <a:t> a další aktivity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1520" y="4005065"/>
            <a:ext cx="4464496" cy="1728192"/>
          </a:xfrm>
        </p:spPr>
        <p:txBody>
          <a:bodyPr>
            <a:normAutofit/>
          </a:bodyPr>
          <a:lstStyle/>
          <a:p>
            <a:r>
              <a:rPr lang="cs-CZ" sz="3200" dirty="0"/>
              <a:t>19.5.2025</a:t>
            </a:r>
          </a:p>
          <a:p>
            <a:r>
              <a:rPr lang="cs-CZ" sz="3200" dirty="0"/>
              <a:t>ONLINE</a:t>
            </a:r>
          </a:p>
        </p:txBody>
      </p:sp>
      <p:pic>
        <p:nvPicPr>
          <p:cNvPr id="5" name="Zástupný symbol pro obsah 3">
            <a:extLst>
              <a:ext uri="{FF2B5EF4-FFF2-40B4-BE49-F238E27FC236}">
                <a16:creationId xmlns:a16="http://schemas.microsoft.com/office/drawing/2014/main" id="{12A9D98F-6E77-48EA-9E27-9EC06F6AE5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653136"/>
            <a:ext cx="4552724" cy="202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35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2BCF95-CDB9-44B5-90E3-1617BD8D1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cs-CZ" dirty="0" err="1"/>
              <a:t>Lekotéka</a:t>
            </a:r>
            <a:r>
              <a:rPr lang="cs-CZ" dirty="0"/>
              <a:t> / </a:t>
            </a:r>
            <a:r>
              <a:rPr lang="cs-CZ" dirty="0" err="1"/>
              <a:t>toy</a:t>
            </a:r>
            <a:r>
              <a:rPr lang="cs-CZ" dirty="0"/>
              <a:t> </a:t>
            </a:r>
            <a:r>
              <a:rPr lang="cs-CZ" dirty="0" err="1"/>
              <a:t>library</a:t>
            </a:r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225EB4D-4A74-48EC-8757-232B7EEBDE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04048" y="3874740"/>
            <a:ext cx="3803916" cy="2852936"/>
          </a:xfrm>
          <a:prstGeom prst="rect">
            <a:avLst/>
          </a:prstGeom>
        </p:spPr>
      </p:pic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5C8F841-A998-4B0E-ACB1-A23612CE2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8035" y="1556792"/>
            <a:ext cx="4038600" cy="5306387"/>
          </a:xfrm>
        </p:spPr>
        <p:txBody>
          <a:bodyPr/>
          <a:lstStyle/>
          <a:p>
            <a:r>
              <a:rPr lang="cs-CZ" dirty="0"/>
              <a:t>půjčování speciálních didaktických pomůcek, hraček i her pro dětí s autismem, dyslexií, vývojovými poruchami</a:t>
            </a:r>
          </a:p>
          <a:p>
            <a:r>
              <a:rPr lang="cs-CZ" dirty="0"/>
              <a:t>pro rodiny i speciální školy, školky</a:t>
            </a:r>
          </a:p>
          <a:p>
            <a:r>
              <a:rPr lang="cs-CZ" dirty="0"/>
              <a:t>využití při lekcích knihovny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EF02DFF-E734-4799-B27A-E31E87F8D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00808"/>
            <a:ext cx="3647890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55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Divadelní představení pro neslyšící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73728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nabídka služeb (vč. Tiché linky)</a:t>
            </a:r>
          </a:p>
          <a:p>
            <a:r>
              <a:rPr lang="cs-CZ" sz="2000" dirty="0"/>
              <a:t>speciální fondy (komiksy, DVD …)</a:t>
            </a:r>
          </a:p>
          <a:p>
            <a:r>
              <a:rPr lang="cs-CZ" sz="2000" dirty="0"/>
              <a:t>videa ve znakovém jazyce</a:t>
            </a:r>
          </a:p>
          <a:p>
            <a:r>
              <a:rPr lang="cs-CZ" sz="2000" dirty="0"/>
              <a:t>představení pro školu i školku </a:t>
            </a:r>
          </a:p>
          <a:p>
            <a:endParaRPr lang="cs-CZ" sz="20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C87973D-F69C-4098-8EE5-EF9B780989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66174"/>
            <a:ext cx="4788024" cy="359101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13495C44-C1C9-48A4-BB6C-2B34FFC4B6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544" y="3645024"/>
            <a:ext cx="4085528" cy="3064146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E8B5D95B-756D-4AA5-AD19-D038771C98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461" y="1497240"/>
            <a:ext cx="3227851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82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864096"/>
          </a:xfrm>
        </p:spPr>
        <p:txBody>
          <a:bodyPr/>
          <a:lstStyle/>
          <a:p>
            <a:pPr algn="ctr"/>
            <a:r>
              <a:rPr lang="cs-CZ" dirty="0"/>
              <a:t>Pro zajímavost - statistika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5017744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V České republice je zhruba 0,5 milionu sluchově postižených. Z nich naprosto rozhodující část tvoří starší lidé, jejichž sluch se zhoršil z důvodu věku.</a:t>
            </a:r>
          </a:p>
          <a:p>
            <a:r>
              <a:rPr lang="cs-CZ" dirty="0"/>
              <a:t>V České republice je zhruba 15 000 sluchově postižených, kteří se s vadou sluchu narodili, nebo jejichž vada vznikla v dětství. To je asi 1,5 promile populace.</a:t>
            </a:r>
          </a:p>
          <a:p>
            <a:r>
              <a:rPr lang="cs-CZ" dirty="0"/>
              <a:t>V České republice je asi 3 900 osob s praktickou hluchotou (tj. se ztrátami sluchu většími než 70 dB) a asi 3 700 osob s úplnou hluchotou (tj. se ztrátami sluchu většími než 90 dB), která trvá od narození nebo vznikla před započetím nebo v průběhu školní docházky. </a:t>
            </a:r>
          </a:p>
          <a:p>
            <a:r>
              <a:rPr lang="cs-CZ" dirty="0"/>
              <a:t>Prakticky a úplně hluchých osob, jejichž vada sluchu trvá od narození nebo vznikla před započetím nebo v průběhu školní docházky, je v České republice asi 7 600, tj. asi 0,76 promile populace. Celkový počet prakticky a úplně hluchých však bude mnohem větší, protože zcela ohluchnout je možné i ve vyšším věku.</a:t>
            </a:r>
          </a:p>
          <a:p>
            <a:r>
              <a:rPr lang="cs-CZ" dirty="0"/>
              <a:t>V České republice je asi 7 300 uživatelů znakové řeči. </a:t>
            </a:r>
          </a:p>
          <a:p>
            <a:pPr marL="109728" indent="0">
              <a:buNone/>
            </a:pPr>
            <a:endParaRPr lang="cs-CZ" i="1" dirty="0"/>
          </a:p>
          <a:p>
            <a:pPr marL="109728" indent="0">
              <a:buNone/>
            </a:pPr>
            <a:r>
              <a:rPr lang="cs-CZ" i="1" dirty="0"/>
              <a:t>Zdroj: Česká unie neslyšících – </a:t>
            </a:r>
            <a:r>
              <a:rPr lang="cs-CZ" i="1" dirty="0">
                <a:hlinkClick r:id="rId2"/>
              </a:rPr>
              <a:t>www.cun.cz</a:t>
            </a:r>
            <a:r>
              <a:rPr lang="cs-CZ" i="1" dirty="0"/>
              <a:t>, 17.5.2017</a:t>
            </a:r>
            <a:r>
              <a:rPr lang="cs-CZ" i="1"/>
              <a:t>, čas. </a:t>
            </a:r>
            <a:r>
              <a:rPr lang="cs-CZ" i="1" dirty="0"/>
              <a:t>GONG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9883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70E194-50E2-4433-84D2-792980C72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Bookstart</a:t>
            </a:r>
            <a:r>
              <a:rPr lang="cs-CZ" dirty="0"/>
              <a:t> a umělecké tlumočení do znakového jazyka</a:t>
            </a:r>
          </a:p>
        </p:txBody>
      </p:sp>
      <p:pic>
        <p:nvPicPr>
          <p:cNvPr id="4" name="Zástupný symbol pro obsah 3" descr="Obsah obrázku Lidská tvář, oblečení, úsměv, chlapec&#10;&#10;Popis byl vytvořen automaticky">
            <a:extLst>
              <a:ext uri="{FF2B5EF4-FFF2-40B4-BE49-F238E27FC236}">
                <a16:creationId xmlns:a16="http://schemas.microsoft.com/office/drawing/2014/main" id="{404EB43C-2354-45A7-B2CD-E20EEDB33FCA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3528" y="2420888"/>
            <a:ext cx="2732112" cy="2400737"/>
          </a:xfrm>
          <a:prstGeom prst="rect">
            <a:avLst/>
          </a:prstGeom>
        </p:spPr>
      </p:pic>
      <p:sp>
        <p:nvSpPr>
          <p:cNvPr id="8" name="Zástupný symbol pro obsah 7">
            <a:extLst>
              <a:ext uri="{FF2B5EF4-FFF2-40B4-BE49-F238E27FC236}">
                <a16:creationId xmlns:a16="http://schemas.microsoft.com/office/drawing/2014/main" id="{72FD53A4-33B3-4869-A52A-77799C4445D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každý rok tlumočena 1 kniha</a:t>
            </a:r>
          </a:p>
          <a:p>
            <a:r>
              <a:rPr lang="cs-CZ" dirty="0"/>
              <a:t>videa ve znakovém jazyce</a:t>
            </a:r>
          </a:p>
          <a:p>
            <a:r>
              <a:rPr lang="cs-CZ" dirty="0"/>
              <a:t>propojení QR kód</a:t>
            </a:r>
          </a:p>
          <a:p>
            <a:r>
              <a:rPr lang="cs-CZ" dirty="0"/>
              <a:t>sada pro neslyšící rodiny</a:t>
            </a:r>
          </a:p>
        </p:txBody>
      </p:sp>
      <p:pic>
        <p:nvPicPr>
          <p:cNvPr id="5" name="Zástupný symbol pro obsah 3">
            <a:extLst>
              <a:ext uri="{FF2B5EF4-FFF2-40B4-BE49-F238E27FC236}">
                <a16:creationId xmlns:a16="http://schemas.microsoft.com/office/drawing/2014/main" id="{DC1ACE1F-5873-4AB0-8C47-77CBB16C65C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944378" y="4346102"/>
            <a:ext cx="2742422" cy="242928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B04D825-787A-4AEE-8418-73D8D1FAE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435" y="3789040"/>
            <a:ext cx="2720731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69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D3FCE4-1617-4802-8156-137DD4139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63488"/>
          </a:xfrm>
        </p:spPr>
        <p:txBody>
          <a:bodyPr>
            <a:normAutofit fontScale="90000"/>
          </a:bodyPr>
          <a:lstStyle/>
          <a:p>
            <a:r>
              <a:rPr lang="cs-CZ" dirty="0"/>
              <a:t>Služby zvukové knihovny pro nevidomé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084B98F-EB15-46D0-9D63-03C7F7CDD3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501314"/>
            <a:ext cx="3146533" cy="2359900"/>
          </a:xfrm>
        </p:spPr>
      </p:pic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B181A445-3868-4882-940B-D556D6C656B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služby digitální knihovny</a:t>
            </a:r>
          </a:p>
          <a:p>
            <a:r>
              <a:rPr lang="cs-CZ" dirty="0"/>
              <a:t>zásilky</a:t>
            </a:r>
          </a:p>
          <a:p>
            <a:r>
              <a:rPr lang="cs-CZ" dirty="0"/>
              <a:t>setkání s literaturou</a:t>
            </a:r>
          </a:p>
          <a:p>
            <a:r>
              <a:rPr lang="cs-CZ" dirty="0"/>
              <a:t>konference, spolupráce</a:t>
            </a:r>
          </a:p>
          <a:p>
            <a:r>
              <a:rPr lang="cs-CZ" dirty="0"/>
              <a:t>školení s vodícím psem</a:t>
            </a:r>
          </a:p>
          <a:p>
            <a:r>
              <a:rPr lang="cs-CZ" dirty="0"/>
              <a:t>Standard handicap </a:t>
            </a:r>
            <a:r>
              <a:rPr lang="cs-CZ" dirty="0" err="1"/>
              <a:t>friendly</a:t>
            </a:r>
            <a:r>
              <a:rPr lang="cs-CZ" dirty="0"/>
              <a:t> pro zrakové postižení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86DBAE5-CCB8-4722-A0B3-21F64F58D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47" y="2318115"/>
            <a:ext cx="4938458" cy="370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64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29600" cy="90865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Kontakt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endParaRPr lang="cs-CZ" dirty="0"/>
          </a:p>
          <a:p>
            <a:pPr marL="109728" indent="0">
              <a:buNone/>
            </a:pPr>
            <a:endParaRPr lang="cs-CZ" dirty="0"/>
          </a:p>
          <a:p>
            <a:endParaRPr lang="cs-CZ" dirty="0"/>
          </a:p>
          <a:p>
            <a:pPr marL="109728" indent="0" algn="ctr">
              <a:buNone/>
            </a:pPr>
            <a:r>
              <a:rPr lang="cs-CZ" dirty="0"/>
              <a:t>Mgr. Barbora Čižinská</a:t>
            </a:r>
          </a:p>
          <a:p>
            <a:pPr marL="109728" indent="0" algn="ctr">
              <a:buNone/>
            </a:pPr>
            <a:r>
              <a:rPr lang="cs-CZ" dirty="0">
                <a:hlinkClick r:id="rId2"/>
              </a:rPr>
              <a:t>cizinska@knihovnahk.cz</a:t>
            </a:r>
            <a:endParaRPr lang="cs-CZ" dirty="0"/>
          </a:p>
          <a:p>
            <a:pPr marL="109728" indent="0" algn="ctr">
              <a:buNone/>
            </a:pPr>
            <a:r>
              <a:rPr lang="cs-CZ" dirty="0"/>
              <a:t>Knihovna města Hradce Králové</a:t>
            </a:r>
          </a:p>
        </p:txBody>
      </p:sp>
    </p:spTree>
    <p:extLst>
      <p:ext uri="{BB962C8B-B14F-4D97-AF65-F5344CB8AC3E}">
        <p14:creationId xmlns:p14="http://schemas.microsoft.com/office/powerpoint/2010/main" val="31828834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rvena-Sediva">
  <a:themeElements>
    <a:clrScheme name="KMHK-2">
      <a:dk1>
        <a:srgbClr val="000000"/>
      </a:dk1>
      <a:lt1>
        <a:srgbClr val="FFFFFF"/>
      </a:lt1>
      <a:dk2>
        <a:srgbClr val="D6002D"/>
      </a:dk2>
      <a:lt2>
        <a:srgbClr val="7A7A7A"/>
      </a:lt2>
      <a:accent1>
        <a:srgbClr val="7A7A7A"/>
      </a:accent1>
      <a:accent2>
        <a:srgbClr val="7A7A7A"/>
      </a:accent2>
      <a:accent3>
        <a:srgbClr val="0068B1"/>
      </a:accent3>
      <a:accent4>
        <a:srgbClr val="7A7A7A"/>
      </a:accent4>
      <a:accent5>
        <a:srgbClr val="EA650D"/>
      </a:accent5>
      <a:accent6>
        <a:srgbClr val="FFCF1F"/>
      </a:accent6>
      <a:hlink>
        <a:srgbClr val="0068B1"/>
      </a:hlink>
      <a:folHlink>
        <a:srgbClr val="0068B1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rbanistický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Cervena-Sediva</Template>
  <TotalTime>1855</TotalTime>
  <Words>332</Words>
  <Application>Microsoft Office PowerPoint</Application>
  <PresentationFormat>Předvádění na obrazovce (4:3)</PresentationFormat>
  <Paragraphs>49</Paragraphs>
  <Slides>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2" baseType="lpstr">
      <vt:lpstr>Arial</vt:lpstr>
      <vt:lpstr>Calibri</vt:lpstr>
      <vt:lpstr>Georgia</vt:lpstr>
      <vt:lpstr>Wingdings 2</vt:lpstr>
      <vt:lpstr>Cervena-Sediva</vt:lpstr>
      <vt:lpstr>Lekotéka a další aktivity</vt:lpstr>
      <vt:lpstr>Lekotéka / toy library</vt:lpstr>
      <vt:lpstr>Divadelní představení pro neslyšící</vt:lpstr>
      <vt:lpstr>Pro zajímavost - statistika</vt:lpstr>
      <vt:lpstr>Bookstart a umělecké tlumočení do znakového jazyka</vt:lpstr>
      <vt:lpstr>Služby zvukové knihovny pro nevidomé</vt:lpstr>
      <vt:lpstr>Kontakt </vt:lpstr>
    </vt:vector>
  </TitlesOfParts>
  <Company>Knihovna města Hradce Králové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cizinska</dc:creator>
  <cp:lastModifiedBy>cizinska</cp:lastModifiedBy>
  <cp:revision>149</cp:revision>
  <dcterms:created xsi:type="dcterms:W3CDTF">2015-11-23T20:09:56Z</dcterms:created>
  <dcterms:modified xsi:type="dcterms:W3CDTF">2025-05-16T09:32:00Z</dcterms:modified>
</cp:coreProperties>
</file>